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embeddedFontLst>
    <p:embeddedFont>
      <p:font typeface="Open Sans Bold" charset="1" panose="00000000000000000000"/>
      <p:regular r:id="rId19"/>
    </p:embeddedFont>
    <p:embeddedFont>
      <p:font typeface="Canva Sans Bold" charset="1" panose="020B0803030501040103"/>
      <p:regular r:id="rId20"/>
    </p:embeddedFont>
    <p:embeddedFont>
      <p:font typeface="Canva Sans" charset="1" panose="020B0503030501040103"/>
      <p:regular r:id="rId21"/>
    </p:embeddedFont>
    <p:embeddedFont>
      <p:font typeface="Open Sans" charset="1" panose="000000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6.png" Type="http://schemas.openxmlformats.org/officeDocument/2006/relationships/image"/><Relationship Id="rId4" Target="http://www.benchmarket.ca" TargetMode="External" Type="http://schemas.openxmlformats.org/officeDocument/2006/relationships/hyperlink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388074"/>
            <a:ext cx="18288000" cy="8351520"/>
          </a:xfrm>
          <a:custGeom>
            <a:avLst/>
            <a:gdLst/>
            <a:ahLst/>
            <a:cxnLst/>
            <a:rect r="r" b="b" t="t" l="l"/>
            <a:pathLst>
              <a:path h="8351520" w="18288000">
                <a:moveTo>
                  <a:pt x="0" y="0"/>
                </a:moveTo>
                <a:lnTo>
                  <a:pt x="18288000" y="0"/>
                </a:lnTo>
                <a:lnTo>
                  <a:pt x="18288000" y="8351520"/>
                </a:lnTo>
                <a:lnTo>
                  <a:pt x="0" y="835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9992" y="9376893"/>
            <a:ext cx="3767302" cy="706626"/>
          </a:xfrm>
          <a:custGeom>
            <a:avLst/>
            <a:gdLst/>
            <a:ahLst/>
            <a:cxnLst/>
            <a:rect r="r" b="b" t="t" l="l"/>
            <a:pathLst>
              <a:path h="706626" w="3767302">
                <a:moveTo>
                  <a:pt x="0" y="0"/>
                </a:moveTo>
                <a:lnTo>
                  <a:pt x="3767303" y="0"/>
                </a:lnTo>
                <a:lnTo>
                  <a:pt x="3767303" y="706626"/>
                </a:lnTo>
                <a:lnTo>
                  <a:pt x="0" y="706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0144" y="9376893"/>
            <a:ext cx="2318764" cy="656017"/>
          </a:xfrm>
          <a:custGeom>
            <a:avLst/>
            <a:gdLst/>
            <a:ahLst/>
            <a:cxnLst/>
            <a:rect r="r" b="b" t="t" l="l"/>
            <a:pathLst>
              <a:path h="656017" w="2318764">
                <a:moveTo>
                  <a:pt x="0" y="0"/>
                </a:moveTo>
                <a:lnTo>
                  <a:pt x="2318764" y="0"/>
                </a:lnTo>
                <a:lnTo>
                  <a:pt x="2318764" y="656017"/>
                </a:lnTo>
                <a:lnTo>
                  <a:pt x="0" y="656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56572" y="6194250"/>
            <a:ext cx="17974856" cy="1955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94"/>
              </a:lnSpc>
            </a:pPr>
            <a:r>
              <a:rPr lang="en-US" sz="6931" b="true">
                <a:solidFill>
                  <a:srgbClr val="57493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Driving Performance: Maximizing </a:t>
            </a:r>
          </a:p>
          <a:p>
            <a:pPr algn="ctr">
              <a:lnSpc>
                <a:spcPts val="7694"/>
              </a:lnSpc>
            </a:pPr>
            <a:r>
              <a:rPr lang="en-US" sz="6931" b="true">
                <a:solidFill>
                  <a:srgbClr val="57493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the Value of Compensation Planning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315484" y="8467112"/>
            <a:ext cx="13657032" cy="5383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54"/>
              </a:lnSpc>
            </a:pPr>
            <a:r>
              <a:rPr lang="en-US" sz="3181" b="true">
                <a:solidFill>
                  <a:srgbClr val="9832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Competitive E</a:t>
            </a:r>
            <a:r>
              <a:rPr lang="en-US" b="true" sz="3181">
                <a:solidFill>
                  <a:srgbClr val="9832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dge of Informed Compensation Strategies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623482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56134" y="2484342"/>
            <a:ext cx="17005005" cy="7565410"/>
            <a:chOff x="0" y="0"/>
            <a:chExt cx="4478684" cy="199253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78684" cy="1992536"/>
            </a:xfrm>
            <a:custGeom>
              <a:avLst/>
              <a:gdLst/>
              <a:ahLst/>
              <a:cxnLst/>
              <a:rect r="r" b="b" t="t" l="l"/>
              <a:pathLst>
                <a:path h="1992536" w="4478684">
                  <a:moveTo>
                    <a:pt x="0" y="0"/>
                  </a:moveTo>
                  <a:lnTo>
                    <a:pt x="4478684" y="0"/>
                  </a:lnTo>
                  <a:lnTo>
                    <a:pt x="4478684" y="1992536"/>
                  </a:lnTo>
                  <a:lnTo>
                    <a:pt x="0" y="199253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78684" cy="20306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2620260"/>
            <a:ext cx="16659872" cy="67421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24"/>
              </a:lnSpc>
            </a:pPr>
            <a:r>
              <a:rPr lang="en-US" b="true" sz="316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Annual Workforce Planning Cycle</a:t>
            </a:r>
          </a:p>
          <a:p>
            <a:pPr algn="l">
              <a:lnSpc>
                <a:spcPts val="3477"/>
              </a:lnSpc>
            </a:pPr>
            <a:r>
              <a:rPr lang="en-US" sz="294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Example adapted from Lanark Community Alliance (Amanda Matheson, 2024)</a:t>
            </a:r>
          </a:p>
          <a:p>
            <a:pPr algn="l">
              <a:lnSpc>
                <a:spcPts val="3729"/>
              </a:lnSpc>
            </a:pPr>
          </a:p>
          <a:p>
            <a:pPr algn="l">
              <a:lnSpc>
                <a:spcPts val="3729"/>
              </a:lnSpc>
            </a:pPr>
            <a:r>
              <a:rPr lang="en-US" sz="3160">
                <a:solidFill>
                  <a:srgbClr val="EF2A5A"/>
                </a:solidFill>
                <a:latin typeface="Open Sans"/>
                <a:ea typeface="Open Sans"/>
                <a:cs typeface="Open Sans"/>
                <a:sym typeface="Open Sans"/>
              </a:rPr>
              <a:t>→ Pay Philosophy (Lead/Match/Lag)</a:t>
            </a:r>
          </a:p>
          <a:p>
            <a:pPr algn="l" marL="639124" indent="-319562" lvl="1">
              <a:lnSpc>
                <a:spcPts val="4144"/>
              </a:lnSpc>
              <a:buFont typeface="Arial"/>
              <a:buChar char="•"/>
            </a:pPr>
            <a:r>
              <a:rPr lang="en-US" sz="29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Uses NFPay as the primary external benchmark (50th percentile target – Match)</a:t>
            </a:r>
          </a:p>
          <a:p>
            <a:pPr algn="l">
              <a:lnSpc>
                <a:spcPts val="4424"/>
              </a:lnSpc>
            </a:pPr>
            <a:r>
              <a:rPr lang="en-US" sz="3160">
                <a:solidFill>
                  <a:srgbClr val="FF3131"/>
                </a:solidFill>
                <a:latin typeface="Open Sans"/>
                <a:ea typeface="Open Sans"/>
                <a:cs typeface="Open Sans"/>
                <a:sym typeface="Open Sans"/>
              </a:rPr>
              <a:t>→ Internal Ranges</a:t>
            </a:r>
          </a:p>
          <a:p>
            <a:pPr algn="l" marL="639124" indent="-319562" lvl="1">
              <a:lnSpc>
                <a:spcPts val="4144"/>
              </a:lnSpc>
              <a:buFont typeface="Arial"/>
              <a:buChar char="•"/>
            </a:pPr>
            <a:r>
              <a:rPr lang="en-US" sz="29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Builds internal salary ranges based on market data</a:t>
            </a:r>
          </a:p>
          <a:p>
            <a:pPr algn="l">
              <a:lnSpc>
                <a:spcPts val="4424"/>
              </a:lnSpc>
            </a:pPr>
            <a:r>
              <a:rPr lang="en-US" sz="3160">
                <a:solidFill>
                  <a:srgbClr val="EF2A5A"/>
                </a:solidFill>
                <a:latin typeface="Open Sans"/>
                <a:ea typeface="Open Sans"/>
                <a:cs typeface="Open Sans"/>
                <a:sym typeface="Open Sans"/>
              </a:rPr>
              <a:t>→ Employee Mapping</a:t>
            </a:r>
          </a:p>
          <a:p>
            <a:pPr algn="l" marL="639124" indent="-319562" lvl="1">
              <a:lnSpc>
                <a:spcPts val="4144"/>
              </a:lnSpc>
              <a:buFont typeface="Arial"/>
              <a:buChar char="•"/>
            </a:pPr>
            <a:r>
              <a:rPr lang="en-US" sz="29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Maps employees to ranges and calculates compa-ratios (salary/midpoint)</a:t>
            </a:r>
          </a:p>
          <a:p>
            <a:pPr algn="l">
              <a:lnSpc>
                <a:spcPts val="4424"/>
              </a:lnSpc>
            </a:pPr>
            <a:r>
              <a:rPr lang="en-US" sz="3160">
                <a:solidFill>
                  <a:srgbClr val="EF2A5A"/>
                </a:solidFill>
                <a:latin typeface="Open Sans"/>
                <a:ea typeface="Open Sans"/>
                <a:cs typeface="Open Sans"/>
                <a:sym typeface="Open Sans"/>
              </a:rPr>
              <a:t>→ Gap Analysis</a:t>
            </a:r>
          </a:p>
          <a:p>
            <a:pPr algn="l" marL="639124" indent="-319562" lvl="1">
              <a:lnSpc>
                <a:spcPts val="4144"/>
              </a:lnSpc>
              <a:buFont typeface="Arial"/>
              <a:buChar char="•"/>
            </a:pPr>
            <a:r>
              <a:rPr lang="en-US" sz="29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Identifies pay gaps and retention risks</a:t>
            </a:r>
          </a:p>
          <a:p>
            <a:pPr algn="l">
              <a:lnSpc>
                <a:spcPts val="4424"/>
              </a:lnSpc>
            </a:pPr>
            <a:r>
              <a:rPr lang="en-US" sz="3160">
                <a:solidFill>
                  <a:srgbClr val="EF2A5A"/>
                </a:solidFill>
                <a:latin typeface="Open Sans"/>
                <a:ea typeface="Open Sans"/>
                <a:cs typeface="Open Sans"/>
                <a:sym typeface="Open Sans"/>
              </a:rPr>
              <a:t>→ Budget &amp; Strategy</a:t>
            </a:r>
          </a:p>
          <a:p>
            <a:pPr algn="l" marL="639124" indent="-319562" lvl="1">
              <a:lnSpc>
                <a:spcPts val="4144"/>
              </a:lnSpc>
              <a:buFont typeface="Arial"/>
              <a:buChar char="•"/>
            </a:pPr>
            <a:r>
              <a:rPr lang="en-US" sz="296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Uses findings to inform budget planning, board discussions, and bargaining strategy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56134" y="1432786"/>
            <a:ext cx="1657573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How </a:t>
            </a:r>
            <a:r>
              <a:rPr lang="en-US" b="true" sz="5199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 OASIS Member Uses NFPay in HR Planning*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1973"/>
            <a:ext cx="18288000" cy="1026727"/>
            <a:chOff x="0" y="0"/>
            <a:chExt cx="24384000" cy="136896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>
                      <a:alpha val="49804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Webinar 2026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44" y="-2862628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926670" y="2501490"/>
            <a:ext cx="14434660" cy="7534788"/>
            <a:chOff x="0" y="0"/>
            <a:chExt cx="3801721" cy="198447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801721" cy="1984471"/>
            </a:xfrm>
            <a:custGeom>
              <a:avLst/>
              <a:gdLst/>
              <a:ahLst/>
              <a:cxnLst/>
              <a:rect r="r" b="b" t="t" l="l"/>
              <a:pathLst>
                <a:path h="1984471" w="3801721">
                  <a:moveTo>
                    <a:pt x="0" y="0"/>
                  </a:moveTo>
                  <a:lnTo>
                    <a:pt x="3801721" y="0"/>
                  </a:lnTo>
                  <a:lnTo>
                    <a:pt x="3801721" y="1984471"/>
                  </a:lnTo>
                  <a:lnTo>
                    <a:pt x="0" y="198447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3801721" cy="202257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88530" y="1456664"/>
            <a:ext cx="10329862" cy="10448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561"/>
              </a:lnSpc>
            </a:pPr>
            <a:r>
              <a:rPr lang="en-US" sz="6115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January’s Fee</a:t>
            </a:r>
            <a:r>
              <a:rPr lang="en-US" b="true" sz="6115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dback Survey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753019" y="2663292"/>
            <a:ext cx="12781962" cy="73729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Data Collection Process: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Union Data – add Overtime and Types of </a:t>
            </a: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Bonuses to submission template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Details about Negotiated contracts to HR Questionnaire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Non – Union - add Average Bonus to reports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“International Focus” to submission template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Revised Kitchen Services/Cook job capsule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Add Environmental Specialist job capsule</a:t>
            </a:r>
          </a:p>
          <a:p>
            <a:pPr algn="l">
              <a:lnSpc>
                <a:spcPts val="3639"/>
              </a:lnSpc>
            </a:pPr>
          </a:p>
          <a:p>
            <a:pPr algn="l">
              <a:lnSpc>
                <a:spcPts val="3639"/>
              </a:lnSpc>
            </a:pPr>
            <a:r>
              <a:rPr lang="en-US" b="true" sz="2599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Submission Timeline: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Participants can pick the best month of the year to submit/update their data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Submission will be due at the end of the chosen month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Rolling Database concept allows for flexibility and leveled workflow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Optimal month to receive NFPay Reports – end of February – starts in 2027</a:t>
            </a:r>
          </a:p>
          <a:p>
            <a:pPr algn="l" marL="561332" indent="-280666" lvl="1">
              <a:lnSpc>
                <a:spcPts val="4003"/>
              </a:lnSpc>
              <a:buFont typeface="Arial"/>
              <a:buChar char="•"/>
            </a:pPr>
            <a:r>
              <a:rPr lang="en-US" sz="2599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Next Edition will be published late June 2026</a:t>
            </a:r>
          </a:p>
          <a:p>
            <a:pPr algn="l">
              <a:lnSpc>
                <a:spcPts val="363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0" y="1973"/>
            <a:ext cx="18288000" cy="1026727"/>
            <a:chOff x="0" y="0"/>
            <a:chExt cx="24384000" cy="136896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>
                      <a:alpha val="49804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Webinar 2026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44" y="-2862628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436117" y="2392407"/>
            <a:ext cx="15415765" cy="5078415"/>
            <a:chOff x="0" y="0"/>
            <a:chExt cx="4060119" cy="13375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60119" cy="1337525"/>
            </a:xfrm>
            <a:custGeom>
              <a:avLst/>
              <a:gdLst/>
              <a:ahLst/>
              <a:cxnLst/>
              <a:rect r="r" b="b" t="t" l="l"/>
              <a:pathLst>
                <a:path h="1337525" w="4060119">
                  <a:moveTo>
                    <a:pt x="0" y="0"/>
                  </a:moveTo>
                  <a:lnTo>
                    <a:pt x="4060119" y="0"/>
                  </a:lnTo>
                  <a:lnTo>
                    <a:pt x="4060119" y="1337525"/>
                  </a:lnTo>
                  <a:lnTo>
                    <a:pt x="0" y="133752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060119" cy="13756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0" y="9258300"/>
            <a:ext cx="18288000" cy="1026727"/>
            <a:chOff x="0" y="0"/>
            <a:chExt cx="24384000" cy="136896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 Webinar 2026</a:t>
              </a:r>
            </a:p>
          </p:txBody>
        </p:sp>
      </p:grpSp>
      <p:sp>
        <p:nvSpPr>
          <p:cNvPr name="TextBox 13" id="13"/>
          <p:cNvSpPr txBox="true"/>
          <p:nvPr/>
        </p:nvSpPr>
        <p:spPr>
          <a:xfrm rot="0">
            <a:off x="726093" y="478024"/>
            <a:ext cx="8775768" cy="1223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1"/>
              </a:lnSpc>
            </a:pPr>
            <a:r>
              <a:rPr lang="en-US" sz="7093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Next</a:t>
            </a:r>
            <a:r>
              <a:rPr lang="en-US" b="true" sz="7093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Steps and Q&amp;A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704819" y="3384548"/>
            <a:ext cx="14878362" cy="3477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07038" indent="-453519" lvl="1">
              <a:lnSpc>
                <a:spcPts val="5377"/>
              </a:lnSpc>
              <a:buFont typeface="Arial"/>
              <a:buChar char="•"/>
            </a:pPr>
            <a:r>
              <a:rPr lang="en-US" sz="42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Difference between submission for Uni</a:t>
            </a:r>
            <a:r>
              <a:rPr lang="en-US" sz="42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on vs Non-Union employees.</a:t>
            </a:r>
          </a:p>
          <a:p>
            <a:pPr algn="l">
              <a:lnSpc>
                <a:spcPts val="5377"/>
              </a:lnSpc>
            </a:pPr>
          </a:p>
          <a:p>
            <a:pPr algn="l" marL="907038" indent="-453519" lvl="1">
              <a:lnSpc>
                <a:spcPts val="5881"/>
              </a:lnSpc>
              <a:buFont typeface="Arial"/>
              <a:buChar char="•"/>
            </a:pPr>
            <a:r>
              <a:rPr lang="en-US" sz="420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Why HR Programs is only every other year</a:t>
            </a:r>
          </a:p>
          <a:p>
            <a:pPr algn="l">
              <a:lnSpc>
                <a:spcPts val="5881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388074"/>
            <a:ext cx="18288000" cy="8351520"/>
          </a:xfrm>
          <a:custGeom>
            <a:avLst/>
            <a:gdLst/>
            <a:ahLst/>
            <a:cxnLst/>
            <a:rect r="r" b="b" t="t" l="l"/>
            <a:pathLst>
              <a:path h="8351520" w="18288000">
                <a:moveTo>
                  <a:pt x="0" y="0"/>
                </a:moveTo>
                <a:lnTo>
                  <a:pt x="18288000" y="0"/>
                </a:lnTo>
                <a:lnTo>
                  <a:pt x="18288000" y="8351520"/>
                </a:lnTo>
                <a:lnTo>
                  <a:pt x="0" y="83515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69992" y="9376893"/>
            <a:ext cx="3767302" cy="706626"/>
          </a:xfrm>
          <a:custGeom>
            <a:avLst/>
            <a:gdLst/>
            <a:ahLst/>
            <a:cxnLst/>
            <a:rect r="r" b="b" t="t" l="l"/>
            <a:pathLst>
              <a:path h="706626" w="3767302">
                <a:moveTo>
                  <a:pt x="0" y="0"/>
                </a:moveTo>
                <a:lnTo>
                  <a:pt x="3767303" y="0"/>
                </a:lnTo>
                <a:lnTo>
                  <a:pt x="3767303" y="706626"/>
                </a:lnTo>
                <a:lnTo>
                  <a:pt x="0" y="7066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650144" y="9376893"/>
            <a:ext cx="2318764" cy="656017"/>
          </a:xfrm>
          <a:custGeom>
            <a:avLst/>
            <a:gdLst/>
            <a:ahLst/>
            <a:cxnLst/>
            <a:rect r="r" b="b" t="t" l="l"/>
            <a:pathLst>
              <a:path h="656017" w="2318764">
                <a:moveTo>
                  <a:pt x="0" y="0"/>
                </a:moveTo>
                <a:lnTo>
                  <a:pt x="2318764" y="0"/>
                </a:lnTo>
                <a:lnTo>
                  <a:pt x="2318764" y="656017"/>
                </a:lnTo>
                <a:lnTo>
                  <a:pt x="0" y="6560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839459" y="6869850"/>
            <a:ext cx="14847251" cy="1695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15"/>
              </a:lnSpc>
            </a:pPr>
            <a:r>
              <a:rPr lang="en-US" sz="11815" b="true">
                <a:solidFill>
                  <a:srgbClr val="57493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Thank you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44" y="-2862628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12292" y="4401959"/>
            <a:ext cx="9772905" cy="1970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78"/>
              </a:lnSpc>
            </a:pPr>
            <a:r>
              <a:rPr lang="en-US" sz="3770" b="true">
                <a:solidFill>
                  <a:srgbClr val="9832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Julie Thompson </a:t>
            </a:r>
          </a:p>
          <a:p>
            <a:pPr algn="ctr">
              <a:lnSpc>
                <a:spcPts val="5278"/>
              </a:lnSpc>
            </a:pPr>
            <a:r>
              <a:rPr lang="en-US" sz="377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Director of Learning an</a:t>
            </a:r>
            <a:r>
              <a:rPr lang="en-US" sz="377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 Capacity Building</a:t>
            </a:r>
          </a:p>
          <a:p>
            <a:pPr algn="l">
              <a:lnSpc>
                <a:spcPts val="5278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995282" y="7106176"/>
            <a:ext cx="5051227" cy="947449"/>
          </a:xfrm>
          <a:custGeom>
            <a:avLst/>
            <a:gdLst/>
            <a:ahLst/>
            <a:cxnLst/>
            <a:rect r="r" b="b" t="t" l="l"/>
            <a:pathLst>
              <a:path h="947449" w="5051227">
                <a:moveTo>
                  <a:pt x="0" y="0"/>
                </a:moveTo>
                <a:lnTo>
                  <a:pt x="5051227" y="0"/>
                </a:lnTo>
                <a:lnTo>
                  <a:pt x="5051227" y="947450"/>
                </a:lnTo>
                <a:lnTo>
                  <a:pt x="0" y="9474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797672" y="4956868"/>
            <a:ext cx="2412447" cy="834757"/>
          </a:xfrm>
          <a:custGeom>
            <a:avLst/>
            <a:gdLst/>
            <a:ahLst/>
            <a:cxnLst/>
            <a:rect r="r" b="b" t="t" l="l"/>
            <a:pathLst>
              <a:path h="834757" w="2412447">
                <a:moveTo>
                  <a:pt x="0" y="0"/>
                </a:moveTo>
                <a:lnTo>
                  <a:pt x="2412447" y="0"/>
                </a:lnTo>
                <a:lnTo>
                  <a:pt x="2412447" y="834757"/>
                </a:lnTo>
                <a:lnTo>
                  <a:pt x="0" y="8347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12292" y="1083738"/>
            <a:ext cx="9772905" cy="29211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878"/>
              </a:lnSpc>
            </a:pPr>
            <a:r>
              <a:rPr lang="en-US" sz="17056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Welcome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12292" y="6370912"/>
            <a:ext cx="8978845" cy="16827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43"/>
              </a:lnSpc>
            </a:pPr>
            <a:r>
              <a:rPr lang="en-US" sz="4888" b="true">
                <a:solidFill>
                  <a:srgbClr val="9832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Lynn Cameron </a:t>
            </a:r>
          </a:p>
          <a:p>
            <a:pPr algn="l">
              <a:lnSpc>
                <a:spcPts val="6843"/>
              </a:lnSpc>
            </a:pPr>
            <a:r>
              <a:rPr lang="en-US" sz="48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Co-found</a:t>
            </a:r>
            <a:r>
              <a:rPr lang="en-US" sz="4888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er, Managing Partner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1973"/>
            <a:ext cx="18288000" cy="1026727"/>
            <a:chOff x="0" y="0"/>
            <a:chExt cx="24384000" cy="136896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 Webinar 2026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44" y="-2862628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30306" y="2769350"/>
            <a:ext cx="16471326" cy="6902293"/>
            <a:chOff x="0" y="0"/>
            <a:chExt cx="4338127" cy="181788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38127" cy="1817888"/>
            </a:xfrm>
            <a:custGeom>
              <a:avLst/>
              <a:gdLst/>
              <a:ahLst/>
              <a:cxnLst/>
              <a:rect r="r" b="b" t="t" l="l"/>
              <a:pathLst>
                <a:path h="1817888" w="4338127">
                  <a:moveTo>
                    <a:pt x="0" y="0"/>
                  </a:moveTo>
                  <a:lnTo>
                    <a:pt x="4338127" y="0"/>
                  </a:lnTo>
                  <a:lnTo>
                    <a:pt x="4338127" y="1817888"/>
                  </a:lnTo>
                  <a:lnTo>
                    <a:pt x="0" y="18178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338127" cy="18559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470063" y="2891576"/>
            <a:ext cx="16027389" cy="65773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71306" indent="-235653" lvl="1">
              <a:lnSpc>
                <a:spcPts val="3056"/>
              </a:lnSpc>
              <a:buFont typeface="Arial"/>
              <a:buChar char="•"/>
            </a:pPr>
            <a:r>
              <a:rPr lang="en-US" b="true" sz="218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Attract and Retain Talent:</a:t>
            </a:r>
            <a:r>
              <a:rPr lang="en-US" sz="218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Competitive compensation practices enable organizations to attract skilled professionals and retain top talent, ensuring continuity and stability in service delivery.</a:t>
            </a:r>
          </a:p>
          <a:p>
            <a:pPr algn="l">
              <a:lnSpc>
                <a:spcPts val="3056"/>
              </a:lnSpc>
            </a:pPr>
          </a:p>
          <a:p>
            <a:pPr algn="l" marL="471306" indent="-235653" lvl="1">
              <a:lnSpc>
                <a:spcPts val="3056"/>
              </a:lnSpc>
              <a:buFont typeface="Arial"/>
              <a:buChar char="•"/>
            </a:pPr>
            <a:r>
              <a:rPr lang="en-US" b="true" sz="218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Market Positioning and Competitiveness</a:t>
            </a:r>
            <a:r>
              <a:rPr lang="en-US" sz="218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en-US" sz="218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By benchmarking compensation against industry standards, organizations can ensure they remain competitive in the marketplace, enhancing their attractiveness to prospective employees while maintaining parity with peer organizations.</a:t>
            </a:r>
          </a:p>
          <a:p>
            <a:pPr algn="l">
              <a:lnSpc>
                <a:spcPts val="3056"/>
              </a:lnSpc>
            </a:pPr>
          </a:p>
          <a:p>
            <a:pPr algn="l" marL="471306" indent="-235653" lvl="1">
              <a:lnSpc>
                <a:spcPts val="3056"/>
              </a:lnSpc>
              <a:buFont typeface="Arial"/>
              <a:buChar char="•"/>
            </a:pPr>
            <a:r>
              <a:rPr lang="en-US" b="true" sz="218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Employee Satisfaction and Engagement</a:t>
            </a:r>
            <a:r>
              <a:rPr lang="en-US" sz="218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Aligning compensation with market norms fosters a sense of fairness and equity among employees, promoting higher levels of job satisfaction, engagement, and productivity.</a:t>
            </a:r>
          </a:p>
          <a:p>
            <a:pPr algn="l">
              <a:lnSpc>
                <a:spcPts val="3056"/>
              </a:lnSpc>
            </a:pPr>
          </a:p>
          <a:p>
            <a:pPr algn="l" marL="471306" indent="-235653" lvl="1">
              <a:lnSpc>
                <a:spcPts val="3056"/>
              </a:lnSpc>
              <a:buFont typeface="Arial"/>
              <a:buChar char="•"/>
            </a:pPr>
            <a:r>
              <a:rPr lang="en-US" b="true" sz="218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Strategic Resource Allocation</a:t>
            </a:r>
            <a:r>
              <a:rPr lang="en-US" sz="218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Insights from compensation surveys inform strategic resource allocation, allowing organizations to optimize their budgetary allocations to attract and retain talent effectively while ensuring fiscal responsibility and organizational sustainability.</a:t>
            </a:r>
          </a:p>
          <a:p>
            <a:pPr algn="l">
              <a:lnSpc>
                <a:spcPts val="3056"/>
              </a:lnSpc>
            </a:pPr>
          </a:p>
          <a:p>
            <a:pPr algn="l" marL="471306" indent="-235653" lvl="1">
              <a:lnSpc>
                <a:spcPts val="3056"/>
              </a:lnSpc>
              <a:buFont typeface="Arial"/>
              <a:buChar char="•"/>
            </a:pPr>
            <a:r>
              <a:rPr lang="en-US" b="true" sz="2182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Compliance and Risk Mitigation</a:t>
            </a:r>
            <a:r>
              <a:rPr lang="en-US" sz="2182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Regularly assessing compensation practices helps organizations remain compliant with relevant labor laws and regulations, mitigating the risk of legal issues and ensuring ethical and fair treatment of employees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0" y="1973"/>
            <a:ext cx="18288000" cy="1026727"/>
            <a:chOff x="0" y="0"/>
            <a:chExt cx="24384000" cy="1368969"/>
          </a:xfrm>
        </p:grpSpPr>
        <p:grpSp>
          <p:nvGrpSpPr>
            <p:cNvPr name="Group 8" id="8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9" id="9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10" id="10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1" id="11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>
                      <a:alpha val="49804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Webinar 2026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3503243" y="1121144"/>
            <a:ext cx="11097816" cy="14672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b="true" sz="4800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</a:t>
            </a:r>
            <a:r>
              <a:rPr lang="en-US" b="true" sz="4800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Importance of </a:t>
            </a:r>
          </a:p>
          <a:p>
            <a:pPr algn="ctr">
              <a:lnSpc>
                <a:spcPts val="3744"/>
              </a:lnSpc>
            </a:pPr>
            <a:r>
              <a:rPr lang="en-US" b="true" sz="4800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Understanding Compensation Trends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44" y="-2862628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11239" y="2345180"/>
            <a:ext cx="17065522" cy="7440008"/>
            <a:chOff x="0" y="0"/>
            <a:chExt cx="4494623" cy="195950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94623" cy="1959508"/>
            </a:xfrm>
            <a:custGeom>
              <a:avLst/>
              <a:gdLst/>
              <a:ahLst/>
              <a:cxnLst/>
              <a:rect r="r" b="b" t="t" l="l"/>
              <a:pathLst>
                <a:path h="1959508" w="4494623">
                  <a:moveTo>
                    <a:pt x="0" y="0"/>
                  </a:moveTo>
                  <a:lnTo>
                    <a:pt x="4494623" y="0"/>
                  </a:lnTo>
                  <a:lnTo>
                    <a:pt x="4494623" y="1959508"/>
                  </a:lnTo>
                  <a:lnTo>
                    <a:pt x="0" y="195950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94623" cy="19976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867812" y="2522779"/>
            <a:ext cx="16894676" cy="7262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43030" indent="-321515" lvl="1">
              <a:lnSpc>
                <a:spcPts val="4169"/>
              </a:lnSpc>
              <a:buFont typeface="Arial"/>
              <a:buChar char="•"/>
            </a:pPr>
            <a:r>
              <a:rPr lang="en-US" sz="2978">
                <a:solidFill>
                  <a:srgbClr val="0A0F0D"/>
                </a:solidFill>
                <a:latin typeface="Open Sans"/>
                <a:ea typeface="Open Sans"/>
                <a:cs typeface="Open Sans"/>
                <a:sym typeface="Open Sans"/>
              </a:rPr>
              <a:t>BenchMarket </a:t>
            </a:r>
            <a:r>
              <a:rPr lang="en-US" b="true" sz="2978">
                <a:solidFill>
                  <a:srgbClr val="0A0F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brings expertise</a:t>
            </a:r>
            <a:r>
              <a:rPr lang="en-US" sz="2978">
                <a:solidFill>
                  <a:srgbClr val="0A0F0D"/>
                </a:solidFill>
                <a:latin typeface="Open Sans"/>
                <a:ea typeface="Open Sans"/>
                <a:cs typeface="Open Sans"/>
                <a:sym typeface="Open Sans"/>
              </a:rPr>
              <a:t> in compensation data and analysis. This gives you reliable results tailored to the developmental services sector.</a:t>
            </a:r>
          </a:p>
          <a:p>
            <a:pPr algn="l">
              <a:lnSpc>
                <a:spcPts val="4169"/>
              </a:lnSpc>
            </a:pPr>
          </a:p>
          <a:p>
            <a:pPr algn="l" marL="643030" indent="-321515" lvl="1">
              <a:lnSpc>
                <a:spcPts val="4169"/>
              </a:lnSpc>
              <a:buFont typeface="Arial"/>
              <a:buChar char="•"/>
            </a:pPr>
            <a:r>
              <a:rPr lang="en-US" sz="2978">
                <a:solidFill>
                  <a:srgbClr val="0A0F0D"/>
                </a:solidFill>
                <a:latin typeface="Open Sans"/>
                <a:ea typeface="Open Sans"/>
                <a:cs typeface="Open Sans"/>
                <a:sym typeface="Open Sans"/>
              </a:rPr>
              <a:t>The partnership </a:t>
            </a:r>
            <a:r>
              <a:rPr lang="en-US" b="true" sz="2978">
                <a:solidFill>
                  <a:srgbClr val="0A0F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makes annual surveys affordable and sustainable</a:t>
            </a:r>
            <a:r>
              <a:rPr lang="en-US" sz="2978">
                <a:solidFill>
                  <a:srgbClr val="0A0F0D"/>
                </a:solidFill>
                <a:latin typeface="Open Sans"/>
                <a:ea typeface="Open Sans"/>
                <a:cs typeface="Open Sans"/>
                <a:sym typeface="Open Sans"/>
              </a:rPr>
              <a:t>. OASIS can now provide sector pay data every year instead of occasional large studies.</a:t>
            </a:r>
          </a:p>
          <a:p>
            <a:pPr algn="l">
              <a:lnSpc>
                <a:spcPts val="4169"/>
              </a:lnSpc>
            </a:pPr>
          </a:p>
          <a:p>
            <a:pPr algn="l" marL="643030" indent="-321515" lvl="1">
              <a:lnSpc>
                <a:spcPts val="4169"/>
              </a:lnSpc>
              <a:buFont typeface="Arial"/>
              <a:buChar char="•"/>
            </a:pPr>
            <a:r>
              <a:rPr lang="en-US" sz="2978">
                <a:solidFill>
                  <a:srgbClr val="0A0F0D"/>
                </a:solidFill>
                <a:latin typeface="Open Sans"/>
                <a:ea typeface="Open Sans"/>
                <a:cs typeface="Open Sans"/>
                <a:sym typeface="Open Sans"/>
              </a:rPr>
              <a:t>You gain access to </a:t>
            </a:r>
            <a:r>
              <a:rPr lang="en-US" b="true" sz="2978">
                <a:solidFill>
                  <a:srgbClr val="0A0F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broader comparison data </a:t>
            </a:r>
            <a:r>
              <a:rPr lang="en-US" sz="2978">
                <a:solidFill>
                  <a:srgbClr val="0A0F0D"/>
                </a:solidFill>
                <a:latin typeface="Open Sans"/>
                <a:ea typeface="Open Sans"/>
                <a:cs typeface="Open Sans"/>
                <a:sym typeface="Open Sans"/>
              </a:rPr>
              <a:t>across sectors. This supports better budgeting, bargaining, and pay decisions.</a:t>
            </a:r>
          </a:p>
          <a:p>
            <a:pPr algn="l">
              <a:lnSpc>
                <a:spcPts val="4169"/>
              </a:lnSpc>
            </a:pPr>
          </a:p>
          <a:p>
            <a:pPr algn="l" marL="643030" indent="-321515" lvl="1">
              <a:lnSpc>
                <a:spcPts val="4169"/>
              </a:lnSpc>
              <a:buFont typeface="Arial"/>
              <a:buChar char="•"/>
            </a:pPr>
            <a:r>
              <a:rPr lang="en-US" sz="2978">
                <a:solidFill>
                  <a:srgbClr val="0A0F0D"/>
                </a:solidFill>
                <a:latin typeface="Open Sans"/>
                <a:ea typeface="Open Sans"/>
                <a:cs typeface="Open Sans"/>
                <a:sym typeface="Open Sans"/>
              </a:rPr>
              <a:t>More agencies participating means </a:t>
            </a:r>
            <a:r>
              <a:rPr lang="en-US" b="true" sz="2978">
                <a:solidFill>
                  <a:srgbClr val="0A0F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stronger evidence</a:t>
            </a:r>
            <a:r>
              <a:rPr lang="en-US" sz="2978">
                <a:solidFill>
                  <a:srgbClr val="0A0F0D"/>
                </a:solidFill>
                <a:latin typeface="Open Sans"/>
                <a:ea typeface="Open Sans"/>
                <a:cs typeface="Open Sans"/>
                <a:sym typeface="Open Sans"/>
              </a:rPr>
              <a:t> and more defensible decisions.</a:t>
            </a:r>
          </a:p>
          <a:p>
            <a:pPr algn="l">
              <a:lnSpc>
                <a:spcPts val="4169"/>
              </a:lnSpc>
            </a:pPr>
          </a:p>
          <a:p>
            <a:pPr algn="l" marL="643030" indent="-321515" lvl="1">
              <a:lnSpc>
                <a:spcPts val="4169"/>
              </a:lnSpc>
              <a:buFont typeface="Arial"/>
              <a:buChar char="•"/>
            </a:pPr>
            <a:r>
              <a:rPr lang="en-US" sz="2978">
                <a:solidFill>
                  <a:srgbClr val="0A0F0D"/>
                </a:solidFill>
                <a:latin typeface="Open Sans"/>
                <a:ea typeface="Open Sans"/>
                <a:cs typeface="Open Sans"/>
                <a:sym typeface="Open Sans"/>
              </a:rPr>
              <a:t>The submission </a:t>
            </a:r>
            <a:r>
              <a:rPr lang="en-US" b="true" sz="2978">
                <a:solidFill>
                  <a:srgbClr val="0A0F0D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process is simple</a:t>
            </a:r>
            <a:r>
              <a:rPr lang="en-US" sz="2978">
                <a:solidFill>
                  <a:srgbClr val="0A0F0D"/>
                </a:solidFill>
                <a:latin typeface="Open Sans"/>
                <a:ea typeface="Open Sans"/>
                <a:cs typeface="Open Sans"/>
                <a:sym typeface="Open Sans"/>
              </a:rPr>
              <a:t> through an online portal. Once your </a:t>
            </a:r>
            <a:r>
              <a:rPr lang="en-US" sz="297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data is entered, future years take far less effort and the dataset becomes more useful over time.</a:t>
            </a:r>
          </a:p>
          <a:p>
            <a:pPr algn="ctr">
              <a:lnSpc>
                <a:spcPts val="374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2644899" y="1361071"/>
            <a:ext cx="12998202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Why O</a:t>
            </a:r>
            <a:r>
              <a:rPr lang="en-US" b="true" sz="5199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ASIS partnered with BenchMarket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1973"/>
            <a:ext cx="18288000" cy="1026727"/>
            <a:chOff x="0" y="0"/>
            <a:chExt cx="24384000" cy="136896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>
                      <a:alpha val="49804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Webinar 2026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44" y="-2862628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3164443" y="2632792"/>
            <a:ext cx="11959114" cy="6031755"/>
          </a:xfrm>
          <a:custGeom>
            <a:avLst/>
            <a:gdLst/>
            <a:ahLst/>
            <a:cxnLst/>
            <a:rect r="r" b="b" t="t" l="l"/>
            <a:pathLst>
              <a:path h="6031755" w="11959114">
                <a:moveTo>
                  <a:pt x="0" y="0"/>
                </a:moveTo>
                <a:lnTo>
                  <a:pt x="11959114" y="0"/>
                </a:lnTo>
                <a:lnTo>
                  <a:pt x="11959114" y="6031755"/>
                </a:lnTo>
                <a:lnTo>
                  <a:pt x="0" y="60317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4040310" y="1433870"/>
            <a:ext cx="10207380" cy="1019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17"/>
              </a:lnSpc>
            </a:pPr>
            <a:r>
              <a:rPr lang="en-US" sz="5941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BenchMarket – who</a:t>
            </a:r>
            <a:r>
              <a:rPr lang="en-US" b="true" sz="5941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are we?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5665654" y="8962248"/>
            <a:ext cx="7264400" cy="534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92"/>
              </a:lnSpc>
            </a:pPr>
            <a:r>
              <a:rPr lang="en-US" b="true" sz="3137">
                <a:solidFill>
                  <a:srgbClr val="9832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Check us out</a:t>
            </a:r>
            <a:r>
              <a:rPr lang="en-US" b="true" sz="3137">
                <a:solidFill>
                  <a:srgbClr val="98323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at </a:t>
            </a:r>
            <a:r>
              <a:rPr lang="en-US" b="true" sz="3137" u="sng">
                <a:solidFill>
                  <a:srgbClr val="983231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4" tooltip="http://www.benchmarket.ca"/>
              </a:rPr>
              <a:t>www.benchmarket.ca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0" y="1973"/>
            <a:ext cx="18288000" cy="1026727"/>
            <a:chOff x="0" y="0"/>
            <a:chExt cx="24384000" cy="1368969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0" id="10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>
                      <a:alpha val="49804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Webinar 2026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44" y="-2862628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51041" y="2171311"/>
            <a:ext cx="16924685" cy="7831632"/>
            <a:chOff x="0" y="0"/>
            <a:chExt cx="4457530" cy="206265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457530" cy="2062652"/>
            </a:xfrm>
            <a:custGeom>
              <a:avLst/>
              <a:gdLst/>
              <a:ahLst/>
              <a:cxnLst/>
              <a:rect r="r" b="b" t="t" l="l"/>
              <a:pathLst>
                <a:path h="2062652" w="4457530">
                  <a:moveTo>
                    <a:pt x="0" y="0"/>
                  </a:moveTo>
                  <a:lnTo>
                    <a:pt x="4457530" y="0"/>
                  </a:lnTo>
                  <a:lnTo>
                    <a:pt x="4457530" y="2062652"/>
                  </a:lnTo>
                  <a:lnTo>
                    <a:pt x="0" y="20626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457530" cy="2100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-825737" y="1038665"/>
            <a:ext cx="11384493" cy="1018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Intro</a:t>
            </a:r>
            <a:r>
              <a:rPr lang="en-US" b="true" sz="5999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duction to NFPay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97992" y="2246539"/>
            <a:ext cx="17091058" cy="7497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57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Who is included?</a:t>
            </a:r>
          </a:p>
          <a:p>
            <a:pPr algn="l" marL="555168" indent="-277584" lvl="1">
              <a:lnSpc>
                <a:spcPts val="3599"/>
              </a:lnSpc>
              <a:buFont typeface="Arial"/>
              <a:buChar char="•"/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Associations, Foundations, Societies, Councils</a:t>
            </a:r>
          </a:p>
          <a:p>
            <a:pPr algn="l" marL="555168" indent="-277584" lvl="1">
              <a:lnSpc>
                <a:spcPts val="3599"/>
              </a:lnSpc>
              <a:buFont typeface="Arial"/>
              <a:buChar char="•"/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Social Enterprises, Community groups</a:t>
            </a:r>
          </a:p>
          <a:p>
            <a:pPr algn="l" marL="555168" indent="-277584" lvl="1">
              <a:lnSpc>
                <a:spcPts val="3599"/>
              </a:lnSpc>
              <a:buFont typeface="Arial"/>
              <a:buChar char="•"/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Charities (Public and Private)</a:t>
            </a:r>
          </a:p>
          <a:p>
            <a:pPr algn="l" marL="555168" indent="-277584" lvl="1">
              <a:lnSpc>
                <a:spcPts val="3599"/>
              </a:lnSpc>
              <a:buFont typeface="Arial"/>
              <a:buChar char="•"/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Government Funded Agencies</a:t>
            </a:r>
          </a:p>
          <a:p>
            <a:pPr algn="l" marL="555168" indent="-277584" lvl="1">
              <a:lnSpc>
                <a:spcPts val="3599"/>
              </a:lnSpc>
              <a:buFont typeface="Arial"/>
              <a:buChar char="•"/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All other Not-for-Profits</a:t>
            </a:r>
          </a:p>
          <a:p>
            <a:pPr algn="l">
              <a:lnSpc>
                <a:spcPts val="3599"/>
              </a:lnSpc>
            </a:pPr>
          </a:p>
          <a:p>
            <a:pPr algn="l">
              <a:lnSpc>
                <a:spcPts val="3599"/>
              </a:lnSpc>
            </a:pPr>
            <a:r>
              <a:rPr lang="en-US" sz="2571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Survey Design</a:t>
            </a:r>
          </a:p>
          <a:p>
            <a:pPr algn="l" marL="555168" indent="-277584" lvl="1">
              <a:lnSpc>
                <a:spcPts val="3599"/>
              </a:lnSpc>
              <a:buFont typeface="Arial"/>
              <a:buChar char="•"/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A–Z job families – from entry level to ED/CEO</a:t>
            </a:r>
          </a:p>
          <a:p>
            <a:pPr algn="l" marL="555168" indent="-277584" lvl="1">
              <a:lnSpc>
                <a:spcPts val="3599"/>
              </a:lnSpc>
              <a:buFont typeface="Arial"/>
              <a:buChar char="•"/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Broad range of statistics – 10th to 90th Percentile; Base salary, Bonus and Total Cash Compensation</a:t>
            </a:r>
          </a:p>
          <a:p>
            <a:pPr algn="l" marL="555168" indent="-277584" lvl="1">
              <a:lnSpc>
                <a:spcPts val="3599"/>
              </a:lnSpc>
              <a:buFont typeface="Arial"/>
              <a:buChar char="•"/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comprehensive HR Programs report including, Bonus Design, Wellness Programs and more. Included in 2025</a:t>
            </a:r>
          </a:p>
          <a:p>
            <a:pPr algn="l" marL="555168" indent="-277584" lvl="1">
              <a:lnSpc>
                <a:spcPts val="3599"/>
              </a:lnSpc>
              <a:buFont typeface="Arial"/>
              <a:buChar char="•"/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Data segmented by type of NFP, Geography and by Operating Budget</a:t>
            </a:r>
          </a:p>
          <a:p>
            <a:pPr algn="l">
              <a:lnSpc>
                <a:spcPts val="3599"/>
              </a:lnSpc>
            </a:pPr>
          </a:p>
          <a:p>
            <a:pPr algn="l">
              <a:lnSpc>
                <a:spcPts val="2159"/>
              </a:lnSpc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•Simple &amp; easy to understand format with supporting job and level descriptions</a:t>
            </a:r>
          </a:p>
          <a:p>
            <a:pPr algn="l">
              <a:lnSpc>
                <a:spcPts val="2159"/>
              </a:lnSpc>
            </a:pPr>
          </a:p>
          <a:p>
            <a:pPr algn="l">
              <a:lnSpc>
                <a:spcPts val="2159"/>
              </a:lnSpc>
            </a:pPr>
            <a:r>
              <a:rPr lang="en-US" sz="257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•Submission and data interpretation support</a:t>
            </a:r>
          </a:p>
          <a:p>
            <a:pPr algn="l">
              <a:lnSpc>
                <a:spcPts val="35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0" y="1973"/>
            <a:ext cx="18288000" cy="1026727"/>
            <a:chOff x="0" y="0"/>
            <a:chExt cx="24384000" cy="136896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>
                      <a:alpha val="49804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Webinar 2026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44" y="-2862628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19333" y="3553180"/>
            <a:ext cx="16639967" cy="5106778"/>
            <a:chOff x="0" y="0"/>
            <a:chExt cx="4382543" cy="134499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82543" cy="1344995"/>
            </a:xfrm>
            <a:custGeom>
              <a:avLst/>
              <a:gdLst/>
              <a:ahLst/>
              <a:cxnLst/>
              <a:rect r="r" b="b" t="t" l="l"/>
              <a:pathLst>
                <a:path h="1344995" w="4382543">
                  <a:moveTo>
                    <a:pt x="0" y="0"/>
                  </a:moveTo>
                  <a:lnTo>
                    <a:pt x="4382543" y="0"/>
                  </a:lnTo>
                  <a:lnTo>
                    <a:pt x="4382543" y="1344995"/>
                  </a:lnTo>
                  <a:lnTo>
                    <a:pt x="0" y="134499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382543" cy="138309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619333" y="1307792"/>
            <a:ext cx="12729884" cy="1812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38"/>
              </a:lnSpc>
            </a:pPr>
            <a:r>
              <a:rPr lang="en-US" sz="6340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Questionn</a:t>
            </a:r>
            <a:r>
              <a:rPr lang="en-US" sz="6340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aire </a:t>
            </a:r>
          </a:p>
          <a:p>
            <a:pPr algn="l">
              <a:lnSpc>
                <a:spcPts val="7038"/>
              </a:lnSpc>
            </a:pPr>
            <a:r>
              <a:rPr lang="en-US" sz="6340">
                <a:solidFill>
                  <a:srgbClr val="574936"/>
                </a:solidFill>
                <a:latin typeface="Canva Sans"/>
                <a:ea typeface="Canva Sans"/>
                <a:cs typeface="Canva Sans"/>
                <a:sym typeface="Canva Sans"/>
              </a:rPr>
              <a:t>Demographics &amp; Scoping Factors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3794014"/>
            <a:ext cx="12729884" cy="4299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79"/>
              </a:lnSpc>
            </a:pPr>
            <a:r>
              <a:rPr lang="en-US" sz="4128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type of NFP Organization?</a:t>
            </a:r>
          </a:p>
          <a:p>
            <a:pPr algn="l">
              <a:lnSpc>
                <a:spcPts val="5779"/>
              </a:lnSpc>
            </a:pPr>
            <a:r>
              <a:rPr lang="en-US" sz="412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•Cho</a:t>
            </a:r>
            <a:r>
              <a:rPr lang="en-US" sz="412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ose – “Registered Charity”</a:t>
            </a:r>
          </a:p>
          <a:p>
            <a:pPr algn="l">
              <a:lnSpc>
                <a:spcPts val="5779"/>
              </a:lnSpc>
            </a:pPr>
          </a:p>
          <a:p>
            <a:pPr algn="l">
              <a:lnSpc>
                <a:spcPts val="5779"/>
              </a:lnSpc>
            </a:pPr>
            <a:r>
              <a:rPr lang="en-US" b="true" sz="4128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is the Focus of your NFP?</a:t>
            </a:r>
          </a:p>
          <a:p>
            <a:pPr algn="l">
              <a:lnSpc>
                <a:spcPts val="5779"/>
              </a:lnSpc>
            </a:pPr>
            <a:r>
              <a:rPr lang="en-US" sz="4128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•Choose – “Social Services - Developmental Services”</a:t>
            </a:r>
          </a:p>
          <a:p>
            <a:pPr algn="l">
              <a:lnSpc>
                <a:spcPts val="577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0" y="1973"/>
            <a:ext cx="18288000" cy="1026727"/>
            <a:chOff x="0" y="0"/>
            <a:chExt cx="24384000" cy="136896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>
                      <a:alpha val="49804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Webinar 2026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44" y="-2862628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26989" y="2358993"/>
            <a:ext cx="16634023" cy="7504171"/>
            <a:chOff x="0" y="0"/>
            <a:chExt cx="4380977" cy="197640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380977" cy="1976407"/>
            </a:xfrm>
            <a:custGeom>
              <a:avLst/>
              <a:gdLst/>
              <a:ahLst/>
              <a:cxnLst/>
              <a:rect r="r" b="b" t="t" l="l"/>
              <a:pathLst>
                <a:path h="1976407" w="4380977">
                  <a:moveTo>
                    <a:pt x="0" y="0"/>
                  </a:moveTo>
                  <a:lnTo>
                    <a:pt x="4380977" y="0"/>
                  </a:lnTo>
                  <a:lnTo>
                    <a:pt x="4380977" y="1976407"/>
                  </a:lnTo>
                  <a:lnTo>
                    <a:pt x="0" y="197640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380977" cy="20145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420490" y="2294707"/>
            <a:ext cx="15447020" cy="79507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87"/>
              </a:lnSpc>
            </a:pPr>
            <a:r>
              <a:rPr lang="en-US" sz="3776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Visual of submission </a:t>
            </a:r>
          </a:p>
          <a:p>
            <a:pPr algn="l" marL="685858" indent="-342929" lvl="1">
              <a:lnSpc>
                <a:spcPts val="4447"/>
              </a:lnSpc>
              <a:buFont typeface="Arial"/>
              <a:buChar char="•"/>
            </a:pP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Username &amp; Passcode – provided by email after registration</a:t>
            </a:r>
          </a:p>
          <a:p>
            <a:pPr algn="l">
              <a:lnSpc>
                <a:spcPts val="4447"/>
              </a:lnSpc>
            </a:pPr>
          </a:p>
          <a:p>
            <a:pPr algn="l" marL="685858" indent="-342929" lvl="1">
              <a:lnSpc>
                <a:spcPts val="4447"/>
              </a:lnSpc>
              <a:buFont typeface="Arial"/>
              <a:buChar char="•"/>
            </a:pP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Salary Data Template </a:t>
            </a:r>
          </a:p>
          <a:p>
            <a:pPr algn="l">
              <a:lnSpc>
                <a:spcPts val="4447"/>
              </a:lnSpc>
            </a:pP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•Example of job matching – job families and job levels</a:t>
            </a:r>
          </a:p>
          <a:p>
            <a:pPr algn="l">
              <a:lnSpc>
                <a:spcPts val="4447"/>
              </a:lnSpc>
            </a:pP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•Non-Unionized - Focus on raw data – all employees that can be job matched</a:t>
            </a:r>
          </a:p>
          <a:p>
            <a:pPr algn="l">
              <a:lnSpc>
                <a:spcPts val="4447"/>
              </a:lnSpc>
            </a:pP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•Unionized – Focus on Collective Agreements – Job &amp; Salary Steps</a:t>
            </a:r>
          </a:p>
          <a:p>
            <a:pPr algn="l">
              <a:lnSpc>
                <a:spcPts val="4447"/>
              </a:lnSpc>
            </a:pPr>
          </a:p>
          <a:p>
            <a:pPr algn="l">
              <a:lnSpc>
                <a:spcPts val="4447"/>
              </a:lnSpc>
            </a:pP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•Demographics &amp; HR Programs</a:t>
            </a:r>
          </a:p>
          <a:p>
            <a:pPr algn="l">
              <a:lnSpc>
                <a:spcPts val="4447"/>
              </a:lnSpc>
            </a:pPr>
          </a:p>
          <a:p>
            <a:pPr algn="l">
              <a:lnSpc>
                <a:spcPts val="4447"/>
              </a:lnSpc>
            </a:pP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      </a:t>
            </a:r>
            <a:r>
              <a:rPr lang="en-US" sz="3176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•Save and Continue feature</a:t>
            </a:r>
          </a:p>
          <a:p>
            <a:pPr algn="l">
              <a:lnSpc>
                <a:spcPts val="4447"/>
              </a:lnSpc>
            </a:pPr>
          </a:p>
          <a:p>
            <a:pPr algn="l">
              <a:lnSpc>
                <a:spcPts val="4447"/>
              </a:lnSpc>
            </a:pPr>
            <a:r>
              <a:rPr lang="en-US" b="true" sz="3176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BenchMarket will review the submission and contact you with any questions</a:t>
            </a:r>
          </a:p>
          <a:p>
            <a:pPr algn="l">
              <a:lnSpc>
                <a:spcPts val="4447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345312" y="1145390"/>
            <a:ext cx="15597377" cy="994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80"/>
              </a:lnSpc>
            </a:pPr>
            <a:r>
              <a:rPr lang="en-US" sz="5842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Visual</a:t>
            </a:r>
            <a:r>
              <a:rPr lang="en-US" b="true" sz="5842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Walk-Through of Submission Process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0" y="1973"/>
            <a:ext cx="18288000" cy="1026727"/>
            <a:chOff x="0" y="0"/>
            <a:chExt cx="24384000" cy="136896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>
                      <a:alpha val="49804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Webinar 2026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43144" y="-2862628"/>
            <a:ext cx="31229651" cy="14261541"/>
          </a:xfrm>
          <a:custGeom>
            <a:avLst/>
            <a:gdLst/>
            <a:ahLst/>
            <a:cxnLst/>
            <a:rect r="r" b="b" t="t" l="l"/>
            <a:pathLst>
              <a:path h="14261541" w="31229651">
                <a:moveTo>
                  <a:pt x="0" y="0"/>
                </a:moveTo>
                <a:lnTo>
                  <a:pt x="31229651" y="0"/>
                </a:lnTo>
                <a:lnTo>
                  <a:pt x="31229651" y="14261541"/>
                </a:lnTo>
                <a:lnTo>
                  <a:pt x="0" y="142615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6000"/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3768656"/>
            <a:ext cx="16093046" cy="5082216"/>
            <a:chOff x="0" y="0"/>
            <a:chExt cx="4238498" cy="133852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38498" cy="1338526"/>
            </a:xfrm>
            <a:custGeom>
              <a:avLst/>
              <a:gdLst/>
              <a:ahLst/>
              <a:cxnLst/>
              <a:rect r="r" b="b" t="t" l="l"/>
              <a:pathLst>
                <a:path h="1338526" w="4238498">
                  <a:moveTo>
                    <a:pt x="0" y="0"/>
                  </a:moveTo>
                  <a:lnTo>
                    <a:pt x="4238498" y="0"/>
                  </a:lnTo>
                  <a:lnTo>
                    <a:pt x="4238498" y="1338526"/>
                  </a:lnTo>
                  <a:lnTo>
                    <a:pt x="0" y="133852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4238498" cy="137662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1028700" y="1625143"/>
            <a:ext cx="8675889" cy="12455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24"/>
              </a:lnSpc>
            </a:pPr>
            <a:r>
              <a:rPr lang="en-US" sz="7303" b="true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NFP</a:t>
            </a:r>
            <a:r>
              <a:rPr lang="en-US" b="true" sz="7303">
                <a:solidFill>
                  <a:srgbClr val="57493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ay Report 2025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32805" y="4002757"/>
            <a:ext cx="14822391" cy="4328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572"/>
              </a:lnSpc>
            </a:pPr>
            <a:r>
              <a:rPr lang="en-US" sz="3980" b="true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Visual walk-through of Report</a:t>
            </a:r>
          </a:p>
          <a:p>
            <a:pPr algn="l">
              <a:lnSpc>
                <a:spcPts val="5572"/>
              </a:lnSpc>
            </a:pPr>
          </a:p>
          <a:p>
            <a:pPr algn="l" marL="859291" indent="-429645" lvl="1">
              <a:lnSpc>
                <a:spcPts val="3542"/>
              </a:lnSpc>
              <a:buFont typeface="Arial"/>
              <a:buChar char="•"/>
            </a:pPr>
            <a:r>
              <a:rPr lang="en-US" sz="3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Examples of salary data and how the data is presented</a:t>
            </a:r>
          </a:p>
          <a:p>
            <a:pPr algn="l">
              <a:lnSpc>
                <a:spcPts val="3542"/>
              </a:lnSpc>
            </a:pPr>
          </a:p>
          <a:p>
            <a:pPr algn="l" marL="859291" indent="-429645" lvl="1">
              <a:lnSpc>
                <a:spcPts val="3542"/>
              </a:lnSpc>
              <a:buFont typeface="Arial"/>
              <a:buChar char="•"/>
            </a:pPr>
            <a:r>
              <a:rPr lang="en-US" sz="3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Example </a:t>
            </a:r>
            <a:r>
              <a:rPr lang="en-US" sz="3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of the demographics section</a:t>
            </a:r>
          </a:p>
          <a:p>
            <a:pPr algn="l">
              <a:lnSpc>
                <a:spcPts val="3542"/>
              </a:lnSpc>
            </a:pPr>
          </a:p>
          <a:p>
            <a:pPr algn="l" marL="859291" indent="-429645" lvl="1">
              <a:lnSpc>
                <a:spcPts val="3542"/>
              </a:lnSpc>
              <a:buFont typeface="Arial"/>
              <a:buChar char="•"/>
            </a:pPr>
            <a:r>
              <a:rPr lang="en-US" sz="398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Example of the HR Programs report questionnaire</a:t>
            </a:r>
          </a:p>
          <a:p>
            <a:pPr algn="ctr">
              <a:lnSpc>
                <a:spcPts val="5572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0" y="1973"/>
            <a:ext cx="18288000" cy="1026727"/>
            <a:chOff x="0" y="0"/>
            <a:chExt cx="24384000" cy="1368969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0"/>
              <a:ext cx="24384000" cy="1368969"/>
              <a:chOff x="0" y="0"/>
              <a:chExt cx="4816593" cy="270414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816592" cy="270414"/>
              </a:xfrm>
              <a:custGeom>
                <a:avLst/>
                <a:gdLst/>
                <a:ahLst/>
                <a:cxnLst/>
                <a:rect r="r" b="b" t="t" l="l"/>
                <a:pathLst>
                  <a:path h="270414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70414"/>
                    </a:lnTo>
                    <a:lnTo>
                      <a:pt x="0" y="270414"/>
                    </a:lnTo>
                    <a:close/>
                  </a:path>
                </a:pathLst>
              </a:custGeom>
              <a:solidFill>
                <a:srgbClr val="BAB29F">
                  <a:alpha val="40784"/>
                </a:srgbClr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38100"/>
                <a:ext cx="4816593" cy="30851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14233089" y="107440"/>
              <a:ext cx="6152906" cy="1154089"/>
            </a:xfrm>
            <a:custGeom>
              <a:avLst/>
              <a:gdLst/>
              <a:ahLst/>
              <a:cxnLst/>
              <a:rect r="r" b="b" t="t" l="l"/>
              <a:pathLst>
                <a:path h="1154089" w="6152906">
                  <a:moveTo>
                    <a:pt x="0" y="0"/>
                  </a:moveTo>
                  <a:lnTo>
                    <a:pt x="6152906" y="0"/>
                  </a:lnTo>
                  <a:lnTo>
                    <a:pt x="6152906" y="1154089"/>
                  </a:lnTo>
                  <a:lnTo>
                    <a:pt x="0" y="11540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20813125" y="153034"/>
              <a:ext cx="3071786" cy="1062902"/>
            </a:xfrm>
            <a:custGeom>
              <a:avLst/>
              <a:gdLst/>
              <a:ahLst/>
              <a:cxnLst/>
              <a:rect r="r" b="b" t="t" l="l"/>
              <a:pathLst>
                <a:path h="1062902" w="3071786">
                  <a:moveTo>
                    <a:pt x="0" y="0"/>
                  </a:moveTo>
                  <a:lnTo>
                    <a:pt x="3071786" y="0"/>
                  </a:lnTo>
                  <a:lnTo>
                    <a:pt x="3071786" y="1062902"/>
                  </a:lnTo>
                  <a:lnTo>
                    <a:pt x="0" y="1062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0000"/>
              </a:blip>
              <a:stretch>
                <a:fillRect l="0" t="0" r="0" b="0"/>
              </a:stretch>
            </a:blipFill>
          </p:spPr>
        </p:sp>
        <p:sp>
          <p:nvSpPr>
            <p:cNvPr name="TextBox 14" id="14"/>
            <p:cNvSpPr txBox="true"/>
            <p:nvPr/>
          </p:nvSpPr>
          <p:spPr>
            <a:xfrm rot="0">
              <a:off x="353630" y="337179"/>
              <a:ext cx="7552135" cy="75162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59"/>
                </a:lnSpc>
              </a:pPr>
              <a:r>
                <a:rPr lang="en-US" b="true" sz="3399">
                  <a:solidFill>
                    <a:srgbClr val="983231">
                      <a:alpha val="49804"/>
                    </a:srgbClr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NFPay Webinar 2026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DAHByUlTc2c</dc:identifier>
  <dcterms:modified xsi:type="dcterms:W3CDTF">2011-08-01T06:04:30Z</dcterms:modified>
  <cp:revision>1</cp:revision>
  <dc:title>NFPay Webinar 2-</dc:title>
</cp:coreProperties>
</file>